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7.jpg" ContentType="image/pn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8" r:id="rId3"/>
    <p:sldId id="293" r:id="rId4"/>
    <p:sldId id="294" r:id="rId5"/>
    <p:sldId id="295" r:id="rId6"/>
    <p:sldId id="296" r:id="rId7"/>
    <p:sldId id="260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jcwkrLTz6Ln/TVx/dXNOS34obs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Помірний стиль 2 –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5226" autoAdjust="0"/>
  </p:normalViewPr>
  <p:slideViewPr>
    <p:cSldViewPr snapToGrid="0">
      <p:cViewPr varScale="1">
        <p:scale>
          <a:sx n="108" d="100"/>
          <a:sy n="108" d="100"/>
        </p:scale>
        <p:origin x="61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34" Type="http://customschemas.google.com/relationships/presentationmetadata" Target="metadata"/><Relationship Id="rId7" Type="http://schemas.openxmlformats.org/officeDocument/2006/relationships/slide" Target="slides/slide6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3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3B7508-598E-4918-A334-FD5565BB6FC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9F9F286-DA9D-40F2-848C-08413C64F02E}">
      <dgm:prSet phldrT="[Текст]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uk-UA" dirty="0"/>
            <a:t>початок обстежень </a:t>
          </a:r>
          <a:r>
            <a:rPr lang="uk-UA" dirty="0" err="1"/>
            <a:t>Нацсоцслужбою</a:t>
          </a:r>
          <a:r>
            <a:rPr lang="uk-UA" dirty="0"/>
            <a:t>;</a:t>
          </a:r>
        </a:p>
      </dgm:t>
    </dgm:pt>
    <dgm:pt modelId="{60876C94-BA89-44A3-AEEA-0300AC8D607B}" type="parTrans" cxnId="{E095244B-E2F9-4C41-9858-A6DF97D6EC21}">
      <dgm:prSet/>
      <dgm:spPr/>
      <dgm:t>
        <a:bodyPr/>
        <a:lstStyle/>
        <a:p>
          <a:endParaRPr lang="uk-UA"/>
        </a:p>
      </dgm:t>
    </dgm:pt>
    <dgm:pt modelId="{E4A44871-C2E3-4220-BD0D-25D23A944F86}" type="sibTrans" cxnId="{E095244B-E2F9-4C41-9858-A6DF97D6EC21}">
      <dgm:prSet/>
      <dgm:spPr/>
      <dgm:t>
        <a:bodyPr/>
        <a:lstStyle/>
        <a:p>
          <a:endParaRPr lang="uk-UA"/>
        </a:p>
      </dgm:t>
    </dgm:pt>
    <dgm:pt modelId="{BC329D28-38C3-4DE0-AFD8-42FBAD9E102F}">
      <dgm:prSet phldrT="[Текст]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uk-UA" dirty="0"/>
            <a:t>висновки відповідності </a:t>
          </a:r>
          <a:r>
            <a:rPr lang="uk-UA" dirty="0" err="1"/>
            <a:t>Нацсоцслужби</a:t>
          </a:r>
          <a:r>
            <a:rPr lang="uk-UA" dirty="0"/>
            <a:t>, які надавачі </a:t>
          </a:r>
          <a:r>
            <a:rPr lang="uk-UA" dirty="0" err="1"/>
            <a:t>соцпослуг</a:t>
          </a:r>
          <a:r>
            <a:rPr lang="uk-UA" dirty="0"/>
            <a:t> надсилають разом із заявами на поштову/електронну адресу Фонду; </a:t>
          </a:r>
        </a:p>
      </dgm:t>
    </dgm:pt>
    <dgm:pt modelId="{70C6E9B5-341B-4DF7-9531-CBD1BE8089D7}" type="parTrans" cxnId="{0CB97B7C-FBF9-4D94-AD30-2F097B5DCAF1}">
      <dgm:prSet/>
      <dgm:spPr/>
      <dgm:t>
        <a:bodyPr/>
        <a:lstStyle/>
        <a:p>
          <a:endParaRPr lang="uk-UA"/>
        </a:p>
      </dgm:t>
    </dgm:pt>
    <dgm:pt modelId="{4AA3E770-16AB-4601-AA0A-AF4616D29204}" type="sibTrans" cxnId="{0CB97B7C-FBF9-4D94-AD30-2F097B5DCAF1}">
      <dgm:prSet/>
      <dgm:spPr/>
      <dgm:t>
        <a:bodyPr/>
        <a:lstStyle/>
        <a:p>
          <a:endParaRPr lang="uk-UA"/>
        </a:p>
      </dgm:t>
    </dgm:pt>
    <dgm:pt modelId="{BBDC92A7-0442-469E-8360-A64D028B7E6C}">
      <dgm:prSet phldrT="[Текст]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uk-UA" dirty="0"/>
            <a:t>щомісячно до 15 числа місяця, наступного за звітним, відбувається збір інформації про результати проведення </a:t>
          </a:r>
          <a:r>
            <a:rPr lang="uk-UA" dirty="0" err="1"/>
            <a:t>Нацсервісною</a:t>
          </a:r>
          <a:r>
            <a:rPr lang="uk-UA" dirty="0"/>
            <a:t> державного контролю, моніторингу за дотриманням вимог законодавства під час надання соціальних послуг, зокрема державних стандартів соціальних послуг;</a:t>
          </a:r>
        </a:p>
      </dgm:t>
    </dgm:pt>
    <dgm:pt modelId="{BCB79E15-8D3A-4B84-8544-2F661736C16B}" type="parTrans" cxnId="{E7A82E92-2D85-4042-B6C9-2AA5BEED2A7A}">
      <dgm:prSet/>
      <dgm:spPr/>
      <dgm:t>
        <a:bodyPr/>
        <a:lstStyle/>
        <a:p>
          <a:endParaRPr lang="uk-UA"/>
        </a:p>
      </dgm:t>
    </dgm:pt>
    <dgm:pt modelId="{56A16FFE-40FC-43B1-B633-1B5ECFE8C489}" type="sibTrans" cxnId="{E7A82E92-2D85-4042-B6C9-2AA5BEED2A7A}">
      <dgm:prSet/>
      <dgm:spPr/>
      <dgm:t>
        <a:bodyPr/>
        <a:lstStyle/>
        <a:p>
          <a:endParaRPr lang="uk-UA"/>
        </a:p>
      </dgm:t>
    </dgm:pt>
    <dgm:pt modelId="{524E233A-53C2-4A01-A729-EBBB0C95D469}">
      <dgm:prSet phldrT="[Текст]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uk-UA" dirty="0"/>
            <a:t>Фондом направлено лист щодо налагодження ефективної комунікації та взаємодії між Фондом та </a:t>
          </a:r>
          <a:r>
            <a:rPr lang="uk-UA" dirty="0" err="1"/>
            <a:t>Нацсоцслужбою</a:t>
          </a:r>
          <a:r>
            <a:rPr lang="uk-UA" dirty="0"/>
            <a:t>  щодо реалізації зазначеної постанови та </a:t>
          </a:r>
          <a:r>
            <a:rPr lang="uk-UA" dirty="0" err="1"/>
            <a:t>взаємообміну</a:t>
          </a:r>
          <a:r>
            <a:rPr lang="uk-UA" dirty="0"/>
            <a:t> інформації. </a:t>
          </a:r>
        </a:p>
      </dgm:t>
    </dgm:pt>
    <dgm:pt modelId="{91401E98-4F6A-44DD-9720-B8A00EFF98CF}" type="parTrans" cxnId="{150973C4-E2EF-43A5-A536-EFDEABD47920}">
      <dgm:prSet/>
      <dgm:spPr/>
      <dgm:t>
        <a:bodyPr/>
        <a:lstStyle/>
        <a:p>
          <a:endParaRPr lang="uk-UA"/>
        </a:p>
      </dgm:t>
    </dgm:pt>
    <dgm:pt modelId="{1AF06CDB-B881-49C9-9114-02ABAD6B1454}" type="sibTrans" cxnId="{150973C4-E2EF-43A5-A536-EFDEABD47920}">
      <dgm:prSet/>
      <dgm:spPr/>
      <dgm:t>
        <a:bodyPr/>
        <a:lstStyle/>
        <a:p>
          <a:endParaRPr lang="uk-UA"/>
        </a:p>
      </dgm:t>
    </dgm:pt>
    <dgm:pt modelId="{18A89069-BB34-4A32-BF10-5A95092B7D3E}" type="pres">
      <dgm:prSet presAssocID="{103B7508-598E-4918-A334-FD5565BB6FC1}" presName="outerComposite" presStyleCnt="0">
        <dgm:presLayoutVars>
          <dgm:chMax val="5"/>
          <dgm:dir/>
          <dgm:resizeHandles val="exact"/>
        </dgm:presLayoutVars>
      </dgm:prSet>
      <dgm:spPr/>
    </dgm:pt>
    <dgm:pt modelId="{F1E5E4B1-4D74-4E03-8DFA-2E6804DE3458}" type="pres">
      <dgm:prSet presAssocID="{103B7508-598E-4918-A334-FD5565BB6FC1}" presName="dummyMaxCanvas" presStyleCnt="0">
        <dgm:presLayoutVars/>
      </dgm:prSet>
      <dgm:spPr/>
    </dgm:pt>
    <dgm:pt modelId="{2F06258C-99A2-4A0F-BFF5-9C8BAA031602}" type="pres">
      <dgm:prSet presAssocID="{103B7508-598E-4918-A334-FD5565BB6FC1}" presName="FourNodes_1" presStyleLbl="node1" presStyleIdx="0" presStyleCnt="4">
        <dgm:presLayoutVars>
          <dgm:bulletEnabled val="1"/>
        </dgm:presLayoutVars>
      </dgm:prSet>
      <dgm:spPr/>
    </dgm:pt>
    <dgm:pt modelId="{80BCC76B-D1B7-476E-B064-638169F8EF22}" type="pres">
      <dgm:prSet presAssocID="{103B7508-598E-4918-A334-FD5565BB6FC1}" presName="FourNodes_2" presStyleLbl="node1" presStyleIdx="1" presStyleCnt="4">
        <dgm:presLayoutVars>
          <dgm:bulletEnabled val="1"/>
        </dgm:presLayoutVars>
      </dgm:prSet>
      <dgm:spPr/>
    </dgm:pt>
    <dgm:pt modelId="{77BFFE89-C906-443A-AD7E-533A514D11F8}" type="pres">
      <dgm:prSet presAssocID="{103B7508-598E-4918-A334-FD5565BB6FC1}" presName="FourNodes_3" presStyleLbl="node1" presStyleIdx="2" presStyleCnt="4">
        <dgm:presLayoutVars>
          <dgm:bulletEnabled val="1"/>
        </dgm:presLayoutVars>
      </dgm:prSet>
      <dgm:spPr/>
    </dgm:pt>
    <dgm:pt modelId="{855A434D-2829-467D-A618-59FB1C80EBB0}" type="pres">
      <dgm:prSet presAssocID="{103B7508-598E-4918-A334-FD5565BB6FC1}" presName="FourNodes_4" presStyleLbl="node1" presStyleIdx="3" presStyleCnt="4">
        <dgm:presLayoutVars>
          <dgm:bulletEnabled val="1"/>
        </dgm:presLayoutVars>
      </dgm:prSet>
      <dgm:spPr/>
    </dgm:pt>
    <dgm:pt modelId="{DBF4F9FF-61C4-4F9E-84EA-3887242497E2}" type="pres">
      <dgm:prSet presAssocID="{103B7508-598E-4918-A334-FD5565BB6FC1}" presName="FourConn_1-2" presStyleLbl="fgAccFollowNode1" presStyleIdx="0" presStyleCnt="3">
        <dgm:presLayoutVars>
          <dgm:bulletEnabled val="1"/>
        </dgm:presLayoutVars>
      </dgm:prSet>
      <dgm:spPr/>
    </dgm:pt>
    <dgm:pt modelId="{D92E6B97-D5FB-43C1-AF5A-B56811163024}" type="pres">
      <dgm:prSet presAssocID="{103B7508-598E-4918-A334-FD5565BB6FC1}" presName="FourConn_2-3" presStyleLbl="fgAccFollowNode1" presStyleIdx="1" presStyleCnt="3">
        <dgm:presLayoutVars>
          <dgm:bulletEnabled val="1"/>
        </dgm:presLayoutVars>
      </dgm:prSet>
      <dgm:spPr/>
    </dgm:pt>
    <dgm:pt modelId="{82CB0A4D-7C58-4546-8A57-6466016B4EF7}" type="pres">
      <dgm:prSet presAssocID="{103B7508-598E-4918-A334-FD5565BB6FC1}" presName="FourConn_3-4" presStyleLbl="fgAccFollowNode1" presStyleIdx="2" presStyleCnt="3">
        <dgm:presLayoutVars>
          <dgm:bulletEnabled val="1"/>
        </dgm:presLayoutVars>
      </dgm:prSet>
      <dgm:spPr/>
    </dgm:pt>
    <dgm:pt modelId="{2195E1EF-F8D3-46BB-A2AE-EA11E9554057}" type="pres">
      <dgm:prSet presAssocID="{103B7508-598E-4918-A334-FD5565BB6FC1}" presName="FourNodes_1_text" presStyleLbl="node1" presStyleIdx="3" presStyleCnt="4">
        <dgm:presLayoutVars>
          <dgm:bulletEnabled val="1"/>
        </dgm:presLayoutVars>
      </dgm:prSet>
      <dgm:spPr/>
    </dgm:pt>
    <dgm:pt modelId="{81EE2E27-0610-4140-A667-D4ECC7A5444E}" type="pres">
      <dgm:prSet presAssocID="{103B7508-598E-4918-A334-FD5565BB6FC1}" presName="FourNodes_2_text" presStyleLbl="node1" presStyleIdx="3" presStyleCnt="4">
        <dgm:presLayoutVars>
          <dgm:bulletEnabled val="1"/>
        </dgm:presLayoutVars>
      </dgm:prSet>
      <dgm:spPr/>
    </dgm:pt>
    <dgm:pt modelId="{06A82497-103B-44CE-9658-4DCC994C509D}" type="pres">
      <dgm:prSet presAssocID="{103B7508-598E-4918-A334-FD5565BB6FC1}" presName="FourNodes_3_text" presStyleLbl="node1" presStyleIdx="3" presStyleCnt="4">
        <dgm:presLayoutVars>
          <dgm:bulletEnabled val="1"/>
        </dgm:presLayoutVars>
      </dgm:prSet>
      <dgm:spPr/>
    </dgm:pt>
    <dgm:pt modelId="{961CF8AA-10A7-4DEE-98E3-B21ECAC21AB2}" type="pres">
      <dgm:prSet presAssocID="{103B7508-598E-4918-A334-FD5565BB6FC1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B328200-F0AD-4E0F-86A8-0EFCCF6AF32F}" type="presOf" srcId="{BBDC92A7-0442-469E-8360-A64D028B7E6C}" destId="{77BFFE89-C906-443A-AD7E-533A514D11F8}" srcOrd="0" destOrd="0" presId="urn:microsoft.com/office/officeart/2005/8/layout/vProcess5"/>
    <dgm:cxn modelId="{8788CD17-F996-4D7A-90C5-E95676D52266}" type="presOf" srcId="{BC329D28-38C3-4DE0-AFD8-42FBAD9E102F}" destId="{81EE2E27-0610-4140-A667-D4ECC7A5444E}" srcOrd="1" destOrd="0" presId="urn:microsoft.com/office/officeart/2005/8/layout/vProcess5"/>
    <dgm:cxn modelId="{DCDBC922-B3A3-49DF-A912-8F4F95AE8D23}" type="presOf" srcId="{09F9F286-DA9D-40F2-848C-08413C64F02E}" destId="{2F06258C-99A2-4A0F-BFF5-9C8BAA031602}" srcOrd="0" destOrd="0" presId="urn:microsoft.com/office/officeart/2005/8/layout/vProcess5"/>
    <dgm:cxn modelId="{C215F72C-807F-4B4F-9180-727DB37DCB05}" type="presOf" srcId="{524E233A-53C2-4A01-A729-EBBB0C95D469}" destId="{961CF8AA-10A7-4DEE-98E3-B21ECAC21AB2}" srcOrd="1" destOrd="0" presId="urn:microsoft.com/office/officeart/2005/8/layout/vProcess5"/>
    <dgm:cxn modelId="{EC3ADA2F-EE85-4E51-8CD2-FF07B63E0DC0}" type="presOf" srcId="{BC329D28-38C3-4DE0-AFD8-42FBAD9E102F}" destId="{80BCC76B-D1B7-476E-B064-638169F8EF22}" srcOrd="0" destOrd="0" presId="urn:microsoft.com/office/officeart/2005/8/layout/vProcess5"/>
    <dgm:cxn modelId="{B8801A37-82F9-4D47-BEB6-C06B8B354446}" type="presOf" srcId="{524E233A-53C2-4A01-A729-EBBB0C95D469}" destId="{855A434D-2829-467D-A618-59FB1C80EBB0}" srcOrd="0" destOrd="0" presId="urn:microsoft.com/office/officeart/2005/8/layout/vProcess5"/>
    <dgm:cxn modelId="{E095244B-E2F9-4C41-9858-A6DF97D6EC21}" srcId="{103B7508-598E-4918-A334-FD5565BB6FC1}" destId="{09F9F286-DA9D-40F2-848C-08413C64F02E}" srcOrd="0" destOrd="0" parTransId="{60876C94-BA89-44A3-AEEA-0300AC8D607B}" sibTransId="{E4A44871-C2E3-4220-BD0D-25D23A944F86}"/>
    <dgm:cxn modelId="{0BAD514B-9F71-4EAA-9007-EEE7F2DF05F5}" type="presOf" srcId="{09F9F286-DA9D-40F2-848C-08413C64F02E}" destId="{2195E1EF-F8D3-46BB-A2AE-EA11E9554057}" srcOrd="1" destOrd="0" presId="urn:microsoft.com/office/officeart/2005/8/layout/vProcess5"/>
    <dgm:cxn modelId="{0CB97B7C-FBF9-4D94-AD30-2F097B5DCAF1}" srcId="{103B7508-598E-4918-A334-FD5565BB6FC1}" destId="{BC329D28-38C3-4DE0-AFD8-42FBAD9E102F}" srcOrd="1" destOrd="0" parTransId="{70C6E9B5-341B-4DF7-9531-CBD1BE8089D7}" sibTransId="{4AA3E770-16AB-4601-AA0A-AF4616D29204}"/>
    <dgm:cxn modelId="{1C7A7E8F-7164-4071-9889-A5ADB1AEE2AE}" type="presOf" srcId="{E4A44871-C2E3-4220-BD0D-25D23A944F86}" destId="{DBF4F9FF-61C4-4F9E-84EA-3887242497E2}" srcOrd="0" destOrd="0" presId="urn:microsoft.com/office/officeart/2005/8/layout/vProcess5"/>
    <dgm:cxn modelId="{E7A82E92-2D85-4042-B6C9-2AA5BEED2A7A}" srcId="{103B7508-598E-4918-A334-FD5565BB6FC1}" destId="{BBDC92A7-0442-469E-8360-A64D028B7E6C}" srcOrd="2" destOrd="0" parTransId="{BCB79E15-8D3A-4B84-8544-2F661736C16B}" sibTransId="{56A16FFE-40FC-43B1-B633-1B5ECFE8C489}"/>
    <dgm:cxn modelId="{9D85B393-E121-4AD3-A3E8-71647D4C0703}" type="presOf" srcId="{4AA3E770-16AB-4601-AA0A-AF4616D29204}" destId="{D92E6B97-D5FB-43C1-AF5A-B56811163024}" srcOrd="0" destOrd="0" presId="urn:microsoft.com/office/officeart/2005/8/layout/vProcess5"/>
    <dgm:cxn modelId="{25EE4394-05E5-4D0E-90A6-90267221A724}" type="presOf" srcId="{56A16FFE-40FC-43B1-B633-1B5ECFE8C489}" destId="{82CB0A4D-7C58-4546-8A57-6466016B4EF7}" srcOrd="0" destOrd="0" presId="urn:microsoft.com/office/officeart/2005/8/layout/vProcess5"/>
    <dgm:cxn modelId="{315DA59D-7EF9-4E06-A2A8-4DF8DA3E9EF3}" type="presOf" srcId="{BBDC92A7-0442-469E-8360-A64D028B7E6C}" destId="{06A82497-103B-44CE-9658-4DCC994C509D}" srcOrd="1" destOrd="0" presId="urn:microsoft.com/office/officeart/2005/8/layout/vProcess5"/>
    <dgm:cxn modelId="{150973C4-E2EF-43A5-A536-EFDEABD47920}" srcId="{103B7508-598E-4918-A334-FD5565BB6FC1}" destId="{524E233A-53C2-4A01-A729-EBBB0C95D469}" srcOrd="3" destOrd="0" parTransId="{91401E98-4F6A-44DD-9720-B8A00EFF98CF}" sibTransId="{1AF06CDB-B881-49C9-9114-02ABAD6B1454}"/>
    <dgm:cxn modelId="{603302E1-8968-4AE3-A5FE-BC2D9D4EB8DB}" type="presOf" srcId="{103B7508-598E-4918-A334-FD5565BB6FC1}" destId="{18A89069-BB34-4A32-BF10-5A95092B7D3E}" srcOrd="0" destOrd="0" presId="urn:microsoft.com/office/officeart/2005/8/layout/vProcess5"/>
    <dgm:cxn modelId="{CE14CC64-F478-4A1E-ACC9-262FE2BAE217}" type="presParOf" srcId="{18A89069-BB34-4A32-BF10-5A95092B7D3E}" destId="{F1E5E4B1-4D74-4E03-8DFA-2E6804DE3458}" srcOrd="0" destOrd="0" presId="urn:microsoft.com/office/officeart/2005/8/layout/vProcess5"/>
    <dgm:cxn modelId="{29FFD777-B7EE-49C4-80B7-5A2936729C4A}" type="presParOf" srcId="{18A89069-BB34-4A32-BF10-5A95092B7D3E}" destId="{2F06258C-99A2-4A0F-BFF5-9C8BAA031602}" srcOrd="1" destOrd="0" presId="urn:microsoft.com/office/officeart/2005/8/layout/vProcess5"/>
    <dgm:cxn modelId="{0A32C7D0-D01D-4892-967A-6D5CB3C0A86B}" type="presParOf" srcId="{18A89069-BB34-4A32-BF10-5A95092B7D3E}" destId="{80BCC76B-D1B7-476E-B064-638169F8EF22}" srcOrd="2" destOrd="0" presId="urn:microsoft.com/office/officeart/2005/8/layout/vProcess5"/>
    <dgm:cxn modelId="{22FC380D-AE41-4EFF-94E5-1A88081C854A}" type="presParOf" srcId="{18A89069-BB34-4A32-BF10-5A95092B7D3E}" destId="{77BFFE89-C906-443A-AD7E-533A514D11F8}" srcOrd="3" destOrd="0" presId="urn:microsoft.com/office/officeart/2005/8/layout/vProcess5"/>
    <dgm:cxn modelId="{6BACC695-501F-46B0-BD2C-E83A1A0728F5}" type="presParOf" srcId="{18A89069-BB34-4A32-BF10-5A95092B7D3E}" destId="{855A434D-2829-467D-A618-59FB1C80EBB0}" srcOrd="4" destOrd="0" presId="urn:microsoft.com/office/officeart/2005/8/layout/vProcess5"/>
    <dgm:cxn modelId="{8B753081-031A-40EF-877A-150F76E30B54}" type="presParOf" srcId="{18A89069-BB34-4A32-BF10-5A95092B7D3E}" destId="{DBF4F9FF-61C4-4F9E-84EA-3887242497E2}" srcOrd="5" destOrd="0" presId="urn:microsoft.com/office/officeart/2005/8/layout/vProcess5"/>
    <dgm:cxn modelId="{6F821370-9BE4-4704-BE5C-6F1D611C88E7}" type="presParOf" srcId="{18A89069-BB34-4A32-BF10-5A95092B7D3E}" destId="{D92E6B97-D5FB-43C1-AF5A-B56811163024}" srcOrd="6" destOrd="0" presId="urn:microsoft.com/office/officeart/2005/8/layout/vProcess5"/>
    <dgm:cxn modelId="{1B0AF9FF-78B7-4FD2-813F-C350E2C659A7}" type="presParOf" srcId="{18A89069-BB34-4A32-BF10-5A95092B7D3E}" destId="{82CB0A4D-7C58-4546-8A57-6466016B4EF7}" srcOrd="7" destOrd="0" presId="urn:microsoft.com/office/officeart/2005/8/layout/vProcess5"/>
    <dgm:cxn modelId="{CB905CF6-3B1E-494F-A50A-F946A90F484E}" type="presParOf" srcId="{18A89069-BB34-4A32-BF10-5A95092B7D3E}" destId="{2195E1EF-F8D3-46BB-A2AE-EA11E9554057}" srcOrd="8" destOrd="0" presId="urn:microsoft.com/office/officeart/2005/8/layout/vProcess5"/>
    <dgm:cxn modelId="{C8447DF0-9AA4-4282-BC4C-5B27819197A4}" type="presParOf" srcId="{18A89069-BB34-4A32-BF10-5A95092B7D3E}" destId="{81EE2E27-0610-4140-A667-D4ECC7A5444E}" srcOrd="9" destOrd="0" presId="urn:microsoft.com/office/officeart/2005/8/layout/vProcess5"/>
    <dgm:cxn modelId="{144A9E8D-104D-4152-B61F-CE199C7C24F4}" type="presParOf" srcId="{18A89069-BB34-4A32-BF10-5A95092B7D3E}" destId="{06A82497-103B-44CE-9658-4DCC994C509D}" srcOrd="10" destOrd="0" presId="urn:microsoft.com/office/officeart/2005/8/layout/vProcess5"/>
    <dgm:cxn modelId="{4337E0BB-6775-46EA-A0AA-BC2A9E6DC99B}" type="presParOf" srcId="{18A89069-BB34-4A32-BF10-5A95092B7D3E}" destId="{961CF8AA-10A7-4DEE-98E3-B21ECAC21AB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6258C-99A2-4A0F-BFF5-9C8BAA031602}">
      <dsp:nvSpPr>
        <dsp:cNvPr id="0" name=""/>
        <dsp:cNvSpPr/>
      </dsp:nvSpPr>
      <dsp:spPr>
        <a:xfrm>
          <a:off x="0" y="0"/>
          <a:ext cx="6502400" cy="10486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uk-UA" sz="1300" kern="1200" dirty="0"/>
            <a:t>початок обстежень </a:t>
          </a:r>
          <a:r>
            <a:rPr lang="uk-UA" sz="1300" kern="1200" dirty="0" err="1"/>
            <a:t>Нацсоцслужбою</a:t>
          </a:r>
          <a:r>
            <a:rPr lang="uk-UA" sz="1300" kern="1200" dirty="0"/>
            <a:t>;</a:t>
          </a:r>
        </a:p>
      </dsp:txBody>
      <dsp:txXfrm>
        <a:off x="30715" y="30715"/>
        <a:ext cx="5282176" cy="987251"/>
      </dsp:txXfrm>
    </dsp:sp>
    <dsp:sp modelId="{80BCC76B-D1B7-476E-B064-638169F8EF22}">
      <dsp:nvSpPr>
        <dsp:cNvPr id="0" name=""/>
        <dsp:cNvSpPr/>
      </dsp:nvSpPr>
      <dsp:spPr>
        <a:xfrm>
          <a:off x="544575" y="1239350"/>
          <a:ext cx="6502400" cy="10486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uk-UA" sz="1300" kern="1200" dirty="0"/>
            <a:t>висновки відповідності </a:t>
          </a:r>
          <a:r>
            <a:rPr lang="uk-UA" sz="1300" kern="1200" dirty="0" err="1"/>
            <a:t>Нацсоцслужби</a:t>
          </a:r>
          <a:r>
            <a:rPr lang="uk-UA" sz="1300" kern="1200" dirty="0"/>
            <a:t>, які надавачі </a:t>
          </a:r>
          <a:r>
            <a:rPr lang="uk-UA" sz="1300" kern="1200" dirty="0" err="1"/>
            <a:t>соцпослуг</a:t>
          </a:r>
          <a:r>
            <a:rPr lang="uk-UA" sz="1300" kern="1200" dirty="0"/>
            <a:t> надсилають разом із заявами на поштову/електронну адресу Фонду; </a:t>
          </a:r>
        </a:p>
      </dsp:txBody>
      <dsp:txXfrm>
        <a:off x="575290" y="1270065"/>
        <a:ext cx="5214751" cy="987251"/>
      </dsp:txXfrm>
    </dsp:sp>
    <dsp:sp modelId="{77BFFE89-C906-443A-AD7E-533A514D11F8}">
      <dsp:nvSpPr>
        <dsp:cNvPr id="0" name=""/>
        <dsp:cNvSpPr/>
      </dsp:nvSpPr>
      <dsp:spPr>
        <a:xfrm>
          <a:off x="1081024" y="2478701"/>
          <a:ext cx="6502400" cy="10486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uk-UA" sz="1300" kern="1200" dirty="0"/>
            <a:t>щомісячно до 15 числа місяця, наступного за звітним, відбувається збір інформації про результати проведення </a:t>
          </a:r>
          <a:r>
            <a:rPr lang="uk-UA" sz="1300" kern="1200" dirty="0" err="1"/>
            <a:t>Нацсервісною</a:t>
          </a:r>
          <a:r>
            <a:rPr lang="uk-UA" sz="1300" kern="1200" dirty="0"/>
            <a:t> державного контролю, моніторингу за дотриманням вимог законодавства під час надання соціальних послуг, зокрема державних стандартів соціальних послуг;</a:t>
          </a:r>
        </a:p>
      </dsp:txBody>
      <dsp:txXfrm>
        <a:off x="1111739" y="2509416"/>
        <a:ext cx="5222879" cy="987251"/>
      </dsp:txXfrm>
    </dsp:sp>
    <dsp:sp modelId="{855A434D-2829-467D-A618-59FB1C80EBB0}">
      <dsp:nvSpPr>
        <dsp:cNvPr id="0" name=""/>
        <dsp:cNvSpPr/>
      </dsp:nvSpPr>
      <dsp:spPr>
        <a:xfrm>
          <a:off x="1625599" y="3718052"/>
          <a:ext cx="6502400" cy="10486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uk-UA" sz="1300" kern="1200" dirty="0"/>
            <a:t>Фондом направлено лист щодо налагодження ефективної комунікації та взаємодії між Фондом та </a:t>
          </a:r>
          <a:r>
            <a:rPr lang="uk-UA" sz="1300" kern="1200" dirty="0" err="1"/>
            <a:t>Нацсоцслужбою</a:t>
          </a:r>
          <a:r>
            <a:rPr lang="uk-UA" sz="1300" kern="1200" dirty="0"/>
            <a:t>  щодо реалізації зазначеної постанови та </a:t>
          </a:r>
          <a:r>
            <a:rPr lang="uk-UA" sz="1300" kern="1200" dirty="0" err="1"/>
            <a:t>взаємообміну</a:t>
          </a:r>
          <a:r>
            <a:rPr lang="uk-UA" sz="1300" kern="1200" dirty="0"/>
            <a:t> інформації. </a:t>
          </a:r>
        </a:p>
      </dsp:txBody>
      <dsp:txXfrm>
        <a:off x="1656314" y="3748767"/>
        <a:ext cx="5214751" cy="987251"/>
      </dsp:txXfrm>
    </dsp:sp>
    <dsp:sp modelId="{DBF4F9FF-61C4-4F9E-84EA-3887242497E2}">
      <dsp:nvSpPr>
        <dsp:cNvPr id="0" name=""/>
        <dsp:cNvSpPr/>
      </dsp:nvSpPr>
      <dsp:spPr>
        <a:xfrm>
          <a:off x="5820757" y="803194"/>
          <a:ext cx="681642" cy="68164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200" kern="1200"/>
        </a:p>
      </dsp:txBody>
      <dsp:txXfrm>
        <a:off x="5974126" y="803194"/>
        <a:ext cx="374904" cy="512936"/>
      </dsp:txXfrm>
    </dsp:sp>
    <dsp:sp modelId="{D92E6B97-D5FB-43C1-AF5A-B56811163024}">
      <dsp:nvSpPr>
        <dsp:cNvPr id="0" name=""/>
        <dsp:cNvSpPr/>
      </dsp:nvSpPr>
      <dsp:spPr>
        <a:xfrm>
          <a:off x="6365333" y="2042545"/>
          <a:ext cx="681642" cy="68164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200" kern="1200"/>
        </a:p>
      </dsp:txBody>
      <dsp:txXfrm>
        <a:off x="6518702" y="2042545"/>
        <a:ext cx="374904" cy="512936"/>
      </dsp:txXfrm>
    </dsp:sp>
    <dsp:sp modelId="{82CB0A4D-7C58-4546-8A57-6466016B4EF7}">
      <dsp:nvSpPr>
        <dsp:cNvPr id="0" name=""/>
        <dsp:cNvSpPr/>
      </dsp:nvSpPr>
      <dsp:spPr>
        <a:xfrm>
          <a:off x="6901781" y="3281896"/>
          <a:ext cx="681642" cy="68164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200" kern="1200"/>
        </a:p>
      </dsp:txBody>
      <dsp:txXfrm>
        <a:off x="7055150" y="3281896"/>
        <a:ext cx="374904" cy="5129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‹№›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jp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Зображення, що містить жовтий, помаранчевий, Бурштин&#10;&#10;Автоматично згенерований опис">
            <a:extLst>
              <a:ext uri="{FF2B5EF4-FFF2-40B4-BE49-F238E27FC236}">
                <a16:creationId xmlns:a16="http://schemas.microsoft.com/office/drawing/2014/main" id="{12292A31-2D5E-076A-F670-3B6D890B1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456" y="3364345"/>
            <a:ext cx="7293685" cy="2109355"/>
          </a:xfrm>
          <a:prstGeom prst="rect">
            <a:avLst/>
          </a:prstGeom>
        </p:spPr>
      </p:pic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4861226" y="3772398"/>
            <a:ext cx="7293685" cy="196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buSzPts val="4000"/>
            </a:pPr>
            <a:r>
              <a:rPr lang="ru-RU" sz="3200" b="1" dirty="0">
                <a:solidFill>
                  <a:srgbClr val="002060"/>
                </a:solidFill>
                <a:latin typeface="+mj-lt"/>
                <a:ea typeface="Proxima Nova Extrabold"/>
                <a:cs typeface="Times New Roman" panose="02020603050405020304" pitchFamily="18" charset="0"/>
                <a:sym typeface="Proxima Nova Extrabold"/>
              </a:rPr>
              <a:t>Алгоритм </a:t>
            </a:r>
            <a:r>
              <a:rPr lang="ru-RU" sz="3200" b="1" dirty="0" err="1">
                <a:solidFill>
                  <a:srgbClr val="002060"/>
                </a:solidFill>
                <a:latin typeface="+mj-lt"/>
                <a:ea typeface="Proxima Nova Extrabold"/>
                <a:cs typeface="Times New Roman" panose="02020603050405020304" pitchFamily="18" charset="0"/>
                <a:sym typeface="Proxima Nova Extrabold"/>
              </a:rPr>
              <a:t>взаємодії</a:t>
            </a:r>
            <a:r>
              <a:rPr lang="ru-RU" sz="3200" b="1" dirty="0">
                <a:solidFill>
                  <a:srgbClr val="002060"/>
                </a:solidFill>
                <a:latin typeface="+mj-lt"/>
                <a:ea typeface="Proxima Nova Extrabold"/>
                <a:cs typeface="Times New Roman" panose="02020603050405020304" pitchFamily="18" charset="0"/>
                <a:sym typeface="Proxima Nova Extrabold"/>
              </a:rPr>
              <a:t> Фонду </a:t>
            </a:r>
            <a:r>
              <a:rPr lang="ru-RU" sz="3200" b="1" dirty="0" err="1">
                <a:solidFill>
                  <a:srgbClr val="002060"/>
                </a:solidFill>
                <a:latin typeface="+mj-lt"/>
                <a:ea typeface="Proxima Nova Extrabold"/>
                <a:cs typeface="Times New Roman" panose="02020603050405020304" pitchFamily="18" charset="0"/>
                <a:sym typeface="Proxima Nova Extrabold"/>
              </a:rPr>
              <a:t>між</a:t>
            </a:r>
            <a:r>
              <a:rPr lang="ru-RU" sz="3200" b="1" dirty="0">
                <a:solidFill>
                  <a:srgbClr val="002060"/>
                </a:solidFill>
                <a:latin typeface="+mj-lt"/>
                <a:ea typeface="Proxima Nova Extrabold"/>
                <a:cs typeface="Times New Roman" panose="02020603050405020304" pitchFamily="18" charset="0"/>
                <a:sym typeface="Proxima Nova Extrabold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+mj-lt"/>
                <a:ea typeface="Proxima Nova Extrabold"/>
                <a:cs typeface="Times New Roman" panose="02020603050405020304" pitchFamily="18" charset="0"/>
                <a:sym typeface="Proxima Nova Extrabold"/>
              </a:rPr>
              <a:t>учасниками</a:t>
            </a:r>
            <a:r>
              <a:rPr lang="ru-RU" sz="3200" b="1" dirty="0">
                <a:solidFill>
                  <a:srgbClr val="002060"/>
                </a:solidFill>
                <a:latin typeface="+mj-lt"/>
                <a:ea typeface="Proxima Nova Extrabold"/>
                <a:cs typeface="Times New Roman" panose="02020603050405020304" pitchFamily="18" charset="0"/>
                <a:sym typeface="Proxima Nova Extrabold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+mj-lt"/>
                <a:ea typeface="Proxima Nova Extrabold"/>
                <a:cs typeface="Times New Roman" panose="02020603050405020304" pitchFamily="18" charset="0"/>
                <a:sym typeface="Proxima Nova Extrabold"/>
              </a:rPr>
              <a:t>експериментального</a:t>
            </a:r>
            <a:r>
              <a:rPr lang="ru-RU" sz="3200" b="1" dirty="0">
                <a:solidFill>
                  <a:srgbClr val="002060"/>
                </a:solidFill>
                <a:latin typeface="+mj-lt"/>
                <a:ea typeface="Proxima Nova Extrabold"/>
                <a:cs typeface="Times New Roman" panose="02020603050405020304" pitchFamily="18" charset="0"/>
                <a:sym typeface="Proxima Nova Extrabold"/>
              </a:rPr>
              <a:t> проекту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442" y="315678"/>
            <a:ext cx="4245140" cy="2784932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2EC4E774-131C-D0AD-F251-3FF5E60B3C0F}"/>
              </a:ext>
            </a:extLst>
          </p:cNvPr>
          <p:cNvSpPr/>
          <p:nvPr/>
        </p:nvSpPr>
        <p:spPr>
          <a:xfrm>
            <a:off x="4861226" y="6388433"/>
            <a:ext cx="39436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КИЇВ 2024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C8A0FB-AF92-37DA-721B-72C094A08D1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4581" r="34581"/>
          <a:stretch/>
        </p:blipFill>
        <p:spPr>
          <a:xfrm>
            <a:off x="0" y="1141"/>
            <a:ext cx="3759200" cy="685685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Зображення, що містить жовтий&#10;&#10;Автоматично згенерований опис">
            <a:extLst>
              <a:ext uri="{FF2B5EF4-FFF2-40B4-BE49-F238E27FC236}">
                <a16:creationId xmlns:a16="http://schemas.microsoft.com/office/drawing/2014/main" id="{B594FF30-2833-2476-7B42-273A4F859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504" y="0"/>
            <a:ext cx="9552495" cy="14316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645" y="53036"/>
            <a:ext cx="6504709" cy="1325563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Міністерство соціальної політики України</a:t>
            </a:r>
          </a:p>
        </p:txBody>
      </p:sp>
      <p:pic>
        <p:nvPicPr>
          <p:cNvPr id="12" name="Рисунок 11" descr="Зображення, що містить текст, Шрифт, символ, логотип&#10;&#10;Автоматично згенерований опис">
            <a:extLst>
              <a:ext uri="{FF2B5EF4-FFF2-40B4-BE49-F238E27FC236}">
                <a16:creationId xmlns:a16="http://schemas.microsoft.com/office/drawing/2014/main" id="{0AD69E23-6EB0-FD4A-2B5B-39B051FD5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4507" y="341309"/>
            <a:ext cx="1623023" cy="739345"/>
          </a:xfrm>
          <a:prstGeom prst="rect">
            <a:avLst/>
          </a:prstGeom>
        </p:spPr>
      </p:pic>
      <p:sp>
        <p:nvSpPr>
          <p:cNvPr id="4" name="Місце для тексту 2">
            <a:extLst>
              <a:ext uri="{FF2B5EF4-FFF2-40B4-BE49-F238E27FC236}">
                <a16:creationId xmlns:a16="http://schemas.microsoft.com/office/drawing/2014/main" id="{C08FCEB3-E60A-03D2-F18D-4FD5EA748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43645" y="2992146"/>
            <a:ext cx="8428183" cy="262356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постанова КМУ №888;</a:t>
            </a:r>
          </a:p>
          <a:p>
            <a:pPr algn="just">
              <a:lnSpc>
                <a:spcPct val="100000"/>
              </a:lnSpc>
            </a:pP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нормативно-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правові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акти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Мінсоцполітики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(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зокрема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: форма заяви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надавача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соцпослуг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про участь в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експериментальному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проекті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);</a:t>
            </a:r>
          </a:p>
          <a:p>
            <a:pPr algn="just">
              <a:lnSpc>
                <a:spcPct val="100000"/>
              </a:lnSpc>
            </a:pP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координація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дій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між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усіма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учасниками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експериментального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проекту;</a:t>
            </a:r>
          </a:p>
          <a:p>
            <a:pPr algn="just">
              <a:lnSpc>
                <a:spcPct val="100000"/>
              </a:lnSpc>
            </a:pP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методична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допомога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з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питань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реалізації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експериментального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проекту для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учасників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експериментального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процесу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</a:pPr>
            <a:endParaRPr lang="ru-RU" sz="1800" kern="1200" dirty="0">
              <a:solidFill>
                <a:srgbClr val="002060"/>
              </a:solidFill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28B8EE-222D-1C1E-1529-5A69F2B276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201" r="22140"/>
          <a:stretch/>
        </p:blipFill>
        <p:spPr>
          <a:xfrm>
            <a:off x="0" y="0"/>
            <a:ext cx="2639505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920292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Зображення, що містить жовтий&#10;&#10;Автоматично згенерований опис">
            <a:extLst>
              <a:ext uri="{FF2B5EF4-FFF2-40B4-BE49-F238E27FC236}">
                <a16:creationId xmlns:a16="http://schemas.microsoft.com/office/drawing/2014/main" id="{B594FF30-2833-2476-7B42-273A4F859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504" y="0"/>
            <a:ext cx="9552495" cy="14316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646" y="53036"/>
            <a:ext cx="7750464" cy="1325563"/>
          </a:xfrm>
        </p:spPr>
        <p:txBody>
          <a:bodyPr>
            <a:normAutofit fontScale="90000"/>
          </a:bodyPr>
          <a:lstStyle/>
          <a:p>
            <a:r>
              <a:rPr lang="ru-RU" sz="32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Державне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підприємство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«</a:t>
            </a:r>
            <a:r>
              <a:rPr lang="ru-RU" sz="32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Інформаційно-обчислювальний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центр </a:t>
            </a:r>
            <a:r>
              <a:rPr lang="ru-RU" sz="32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Міністерства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соціальної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політики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України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»</a:t>
            </a:r>
            <a:endParaRPr lang="uk-UA" sz="32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Місце для тексту 2">
            <a:extLst>
              <a:ext uri="{FF2B5EF4-FFF2-40B4-BE49-F238E27FC236}">
                <a16:creationId xmlns:a16="http://schemas.microsoft.com/office/drawing/2014/main" id="{C08FCEB3-E60A-03D2-F18D-4FD5EA748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77835" y="3084509"/>
            <a:ext cx="8428183" cy="262356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електронний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кабінет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надавача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соціальних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послуг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який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функціонує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в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програмному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комплексі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«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Інтегрована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інформаційна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система «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Соціальна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громада;</a:t>
            </a:r>
          </a:p>
          <a:p>
            <a:pPr algn="just">
              <a:lnSpc>
                <a:spcPct val="100000"/>
              </a:lnSpc>
            </a:pP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Фондом направлено листа для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взаємодії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та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ефективної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комунікації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, а також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узгодження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єдиного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підходу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до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наповнення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змістом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електронного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кабінету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</a:pPr>
            <a:endParaRPr lang="ru-RU" sz="1800" kern="1200" dirty="0">
              <a:solidFill>
                <a:srgbClr val="002060"/>
              </a:solidFill>
              <a:latin typeface="Arial"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1800" kern="1200" dirty="0">
              <a:solidFill>
                <a:srgbClr val="002060"/>
              </a:solidFill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28B8EE-222D-1C1E-1529-5A69F2B276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469" r="38925"/>
          <a:stretch/>
        </p:blipFill>
        <p:spPr>
          <a:xfrm>
            <a:off x="0" y="0"/>
            <a:ext cx="2639505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Зображення, що містить текст, Шрифт, символ, логотип&#10;&#10;Автоматично згенерований опис">
            <a:extLst>
              <a:ext uri="{FF2B5EF4-FFF2-40B4-BE49-F238E27FC236}">
                <a16:creationId xmlns:a16="http://schemas.microsoft.com/office/drawing/2014/main" id="{0B15810F-76A8-C3A5-A18F-30C2C397FA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4507" y="341309"/>
            <a:ext cx="1623023" cy="73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7044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Зображення, що містить жовтий&#10;&#10;Автоматично згенерований опис">
            <a:extLst>
              <a:ext uri="{FF2B5EF4-FFF2-40B4-BE49-F238E27FC236}">
                <a16:creationId xmlns:a16="http://schemas.microsoft.com/office/drawing/2014/main" id="{B594FF30-2833-2476-7B42-273A4F859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504" y="0"/>
            <a:ext cx="9552495" cy="14316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646" y="53036"/>
            <a:ext cx="7750464" cy="1325563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Національна соціальна сервісна служба України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28B8EE-222D-1C1E-1529-5A69F2B276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62" r="48080"/>
          <a:stretch/>
        </p:blipFill>
        <p:spPr>
          <a:xfrm>
            <a:off x="0" y="0"/>
            <a:ext cx="2639505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Зображення, що містить текст, Шрифт, символ, логотип&#10;&#10;Автоматично згенерований опис">
            <a:extLst>
              <a:ext uri="{FF2B5EF4-FFF2-40B4-BE49-F238E27FC236}">
                <a16:creationId xmlns:a16="http://schemas.microsoft.com/office/drawing/2014/main" id="{0B15810F-76A8-C3A5-A18F-30C2C397FA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4507" y="341309"/>
            <a:ext cx="1623023" cy="739345"/>
          </a:xfrm>
          <a:prstGeom prst="rect">
            <a:avLst/>
          </a:prstGeom>
        </p:spPr>
      </p:pic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D3906C8D-4443-FFB6-A751-0C3C4FE38C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5756984"/>
              </p:ext>
            </p:extLst>
          </p:nvPr>
        </p:nvGraphicFramePr>
        <p:xfrm>
          <a:off x="3207327" y="1772945"/>
          <a:ext cx="8128000" cy="4766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6071732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Зображення, що містить жовтий&#10;&#10;Автоматично згенерований опис">
            <a:extLst>
              <a:ext uri="{FF2B5EF4-FFF2-40B4-BE49-F238E27FC236}">
                <a16:creationId xmlns:a16="http://schemas.microsoft.com/office/drawing/2014/main" id="{B594FF30-2833-2476-7B42-273A4F859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505" y="0"/>
            <a:ext cx="9552495" cy="14316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646" y="53036"/>
            <a:ext cx="7750464" cy="1325563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АТ «ПриватБанк»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28B8EE-222D-1C1E-1529-5A69F2B276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848" r="35848"/>
          <a:stretch/>
        </p:blipFill>
        <p:spPr>
          <a:xfrm>
            <a:off x="0" y="0"/>
            <a:ext cx="2639505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Зображення, що містить текст, Шрифт, символ, логотип&#10;&#10;Автоматично згенерований опис">
            <a:extLst>
              <a:ext uri="{FF2B5EF4-FFF2-40B4-BE49-F238E27FC236}">
                <a16:creationId xmlns:a16="http://schemas.microsoft.com/office/drawing/2014/main" id="{0B15810F-76A8-C3A5-A18F-30C2C397FA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4507" y="341309"/>
            <a:ext cx="1623023" cy="739345"/>
          </a:xfrm>
          <a:prstGeom prst="rect">
            <a:avLst/>
          </a:prstGeom>
        </p:spPr>
      </p:pic>
      <p:sp>
        <p:nvSpPr>
          <p:cNvPr id="4" name="Місце для тексту 2">
            <a:extLst>
              <a:ext uri="{FF2B5EF4-FFF2-40B4-BE49-F238E27FC236}">
                <a16:creationId xmlns:a16="http://schemas.microsoft.com/office/drawing/2014/main" id="{F2F04D87-8288-E531-862B-A44A4B6A2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77835" y="1911491"/>
            <a:ext cx="8428183" cy="262356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АТ “ПриватБанк”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надають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щомісяця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до 5 числа Фонду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інформацію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про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отримувачів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соціальних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послуг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, для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яких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відкрито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поточні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рахунки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із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спеціальним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режимом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використання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(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прізвище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власне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ім’я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та по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батькові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(за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наявності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),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банківський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рахунок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(за стандартом </a:t>
            </a:r>
            <a:r>
              <a:rPr lang="en-US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IBAN),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реєстраційний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номер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облікової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картки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платника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податків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або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серію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(за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наявності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) та номер паспорта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громадянина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України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;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серію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, номер та дату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видачі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посвідки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на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постійне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проживання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або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посвідки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на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тимчасове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проживання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— для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іноземців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та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осіб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без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громадянства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;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серію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, номер та дату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посвідчення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особи, яка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потребує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додаткового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захисту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/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посвідчення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біженця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— для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осіб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які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потребують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додаткового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захисту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біженців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);</a:t>
            </a:r>
          </a:p>
          <a:p>
            <a:pPr algn="just">
              <a:lnSpc>
                <a:spcPct val="100000"/>
              </a:lnSpc>
            </a:pP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Співпраця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відповідно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до умов договору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між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Фондом та АТ «ПриватБанк»;</a:t>
            </a:r>
          </a:p>
          <a:p>
            <a:pPr algn="just">
              <a:lnSpc>
                <a:spcPct val="100000"/>
              </a:lnSpc>
            </a:pP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Фондом направлено листа до АТ «ПриватБанк»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щодо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співпраці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та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взаємодії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, а також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щодо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взаєморозрахунків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з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учасниками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процесу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</a:pPr>
            <a:endParaRPr lang="ru-RU" sz="1800" kern="1200" dirty="0">
              <a:solidFill>
                <a:srgbClr val="002060"/>
              </a:solidFill>
              <a:latin typeface="Arial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31400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Зображення, що містить жовтий&#10;&#10;Автоматично згенерований опис">
            <a:extLst>
              <a:ext uri="{FF2B5EF4-FFF2-40B4-BE49-F238E27FC236}">
                <a16:creationId xmlns:a16="http://schemas.microsoft.com/office/drawing/2014/main" id="{B594FF30-2833-2476-7B42-273A4F859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504" y="0"/>
            <a:ext cx="9552495" cy="14316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646" y="53036"/>
            <a:ext cx="7750464" cy="1325563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Територіальні громади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28B8EE-222D-1C1E-1529-5A69F2B276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175" r="39175"/>
          <a:stretch/>
        </p:blipFill>
        <p:spPr>
          <a:xfrm>
            <a:off x="0" y="0"/>
            <a:ext cx="2639505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Зображення, що містить текст, Шрифт, символ, логотип&#10;&#10;Автоматично згенерований опис">
            <a:extLst>
              <a:ext uri="{FF2B5EF4-FFF2-40B4-BE49-F238E27FC236}">
                <a16:creationId xmlns:a16="http://schemas.microsoft.com/office/drawing/2014/main" id="{0B15810F-76A8-C3A5-A18F-30C2C397FA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4507" y="341309"/>
            <a:ext cx="1623023" cy="739345"/>
          </a:xfrm>
          <a:prstGeom prst="rect">
            <a:avLst/>
          </a:prstGeom>
        </p:spPr>
      </p:pic>
      <p:sp>
        <p:nvSpPr>
          <p:cNvPr id="4" name="Місце для тексту 2">
            <a:extLst>
              <a:ext uri="{FF2B5EF4-FFF2-40B4-BE49-F238E27FC236}">
                <a16:creationId xmlns:a16="http://schemas.microsoft.com/office/drawing/2014/main" id="{F2F04D87-8288-E531-862B-A44A4B6A2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77835" y="3084509"/>
            <a:ext cx="8428183" cy="262356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Визначення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осіб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відповідальних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за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організацію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надання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соцпослуг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в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тергромадах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0000"/>
              </a:lnSpc>
            </a:pP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Виявлення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ВПО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осіб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похилого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віку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осіб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з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інвалідністю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які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потребують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надання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соцпослуг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стаціонарного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догляду,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підтриманого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проживання</a:t>
            </a:r>
            <a:r>
              <a:rPr lang="ru-RU" sz="1800" kern="120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</a:pPr>
            <a:endParaRPr lang="ru-RU" sz="1800" kern="1200" dirty="0">
              <a:solidFill>
                <a:srgbClr val="002060"/>
              </a:solidFill>
              <a:latin typeface="Arial"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1800" kern="1200" dirty="0">
              <a:solidFill>
                <a:srgbClr val="002060"/>
              </a:solidFill>
              <a:latin typeface="Arial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0140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927" y="2070399"/>
            <a:ext cx="4009852" cy="252007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5F7846-299D-94D2-7B18-2FF6D73F40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6764" y="0"/>
            <a:ext cx="5835236" cy="6858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6067</TotalTime>
  <Words>369</Words>
  <Application>Microsoft Office PowerPoint</Application>
  <PresentationFormat>Широкий екран</PresentationFormat>
  <Paragraphs>22</Paragraphs>
  <Slides>7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Презентація PowerPoint</vt:lpstr>
      <vt:lpstr>Міністерство соціальної політики України</vt:lpstr>
      <vt:lpstr>Державне підприємство «Інформаційно-обчислювальний центр Міністерства соціальної політики України»</vt:lpstr>
      <vt:lpstr>Національна соціальна сервісна служба України</vt:lpstr>
      <vt:lpstr>АТ «ПриватБанк»</vt:lpstr>
      <vt:lpstr>Територіальні громади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Іванова Олена Леонідівна</dc:creator>
  <cp:lastModifiedBy>Даніліна Людмила Анатоліївна</cp:lastModifiedBy>
  <cp:revision>66</cp:revision>
  <dcterms:created xsi:type="dcterms:W3CDTF">2022-06-20T20:04:14Z</dcterms:created>
  <dcterms:modified xsi:type="dcterms:W3CDTF">2024-08-27T10:04:49Z</dcterms:modified>
</cp:coreProperties>
</file>